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8"/>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8" r:id="rId14"/>
    <p:sldId id="339" r:id="rId15"/>
    <p:sldId id="337" r:id="rId16"/>
    <p:sldId id="325" r:id="rId1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D4D4D"/>
    <a:srgbClr val="B92D14"/>
    <a:srgbClr val="35759D"/>
    <a:srgbClr val="35B19D"/>
    <a:srgbClr val="20A6C6"/>
    <a:srgbClr val="DEDEDE"/>
    <a:srgbClr val="0033CC"/>
    <a:srgbClr val="4141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737" autoAdjust="0"/>
    <p:restoredTop sz="95596" autoAdjust="0"/>
  </p:normalViewPr>
  <p:slideViewPr>
    <p:cSldViewPr>
      <p:cViewPr varScale="1">
        <p:scale>
          <a:sx n="69" d="100"/>
          <a:sy n="69" d="100"/>
        </p:scale>
        <p:origin x="-1536" y="-108"/>
      </p:cViewPr>
      <p:guideLst>
        <p:guide orient="horz" pos="2160"/>
        <p:guide pos="2880"/>
      </p:guideLst>
    </p:cSldViewPr>
  </p:slideViewPr>
  <p:outlineViewPr>
    <p:cViewPr>
      <p:scale>
        <a:sx n="33" d="100"/>
        <a:sy n="33" d="100"/>
      </p:scale>
      <p:origin x="0" y="9474"/>
    </p:cViewPr>
  </p:outlineViewPr>
  <p:notesTextViewPr>
    <p:cViewPr>
      <p:scale>
        <a:sx n="100" d="100"/>
        <a:sy n="100" d="100"/>
      </p:scale>
      <p:origin x="0" y="0"/>
    </p:cViewPr>
  </p:notesTextViewPr>
  <p:sorterViewPr>
    <p:cViewPr>
      <p:scale>
        <a:sx n="75" d="100"/>
        <a:sy n="75" d="100"/>
      </p:scale>
      <p:origin x="0" y="69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22986B2-0FFC-4B34-9C41-31E484FE8976}" type="slidenum">
              <a:rPr lang="en-US"/>
              <a:pPr/>
              <a:t>‹#›</a:t>
            </a:fld>
            <a:endParaRPr lang="en-US"/>
          </a:p>
        </p:txBody>
      </p:sp>
    </p:spTree>
    <p:extLst>
      <p:ext uri="{BB962C8B-B14F-4D97-AF65-F5344CB8AC3E}">
        <p14:creationId xmlns="" xmlns:p14="http://schemas.microsoft.com/office/powerpoint/2010/main" val="3999765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9D947-BEB1-499B-BAE3-6BDF1E9D7CE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 xmlns:p14="http://schemas.microsoft.com/office/powerpoint/2010/main" val="4115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 xmlns:p14="http://schemas.microsoft.com/office/powerpoint/2010/main" val="289113204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 xmlns:p14="http://schemas.microsoft.com/office/powerpoint/2010/main" val="87057396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 xmlns:p14="http://schemas.microsoft.com/office/powerpoint/2010/main" val="28696294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 xmlns:p14="http://schemas.microsoft.com/office/powerpoint/2010/main" val="328113836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144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 xmlns:p14="http://schemas.microsoft.com/office/powerpoint/2010/main" val="266402524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 xmlns:p14="http://schemas.microsoft.com/office/powerpoint/2010/main" val="192364494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 xmlns:p14="http://schemas.microsoft.com/office/powerpoint/2010/main" val="40324798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89300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3661795870"/>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55814447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539552" y="1066800"/>
            <a:ext cx="8060432" cy="1981200"/>
          </a:xfrm>
          <a:solidFill>
            <a:schemeClr val="accent3">
              <a:alpha val="74000"/>
            </a:schemeClr>
          </a:solidFill>
        </p:spPr>
        <p:txBody>
          <a:bodyPr>
            <a:noAutofit/>
          </a:bodyPr>
          <a:lstStyle/>
          <a:p>
            <a:pPr algn="ctr"/>
            <a:r>
              <a:rPr lang="en-US" b="1" dirty="0" smtClean="0">
                <a:solidFill>
                  <a:schemeClr val="tx1"/>
                </a:solidFill>
              </a:rPr>
              <a:t/>
            </a:r>
            <a:br>
              <a:rPr lang="en-US" b="1" dirty="0" smtClean="0">
                <a:solidFill>
                  <a:schemeClr val="tx1"/>
                </a:solidFill>
              </a:rPr>
            </a:br>
            <a:r>
              <a:rPr lang="en-US" b="1" dirty="0" smtClean="0">
                <a:solidFill>
                  <a:schemeClr val="tx1"/>
                </a:solidFill>
              </a:rPr>
              <a:t> Palm Oil Plantation Area </a:t>
            </a:r>
            <a:r>
              <a:rPr lang="en-US" b="1" dirty="0" err="1" smtClean="0">
                <a:solidFill>
                  <a:schemeClr val="tx1"/>
                </a:solidFill>
              </a:rPr>
              <a:t>Clusterization</a:t>
            </a:r>
            <a:r>
              <a:rPr lang="en-US" b="1" dirty="0" smtClean="0">
                <a:solidFill>
                  <a:schemeClr val="tx1"/>
                </a:solidFill>
              </a:rPr>
              <a:t> for Monitoring </a:t>
            </a:r>
            <a:endParaRPr lang="en-US" b="1" dirty="0">
              <a:solidFill>
                <a:schemeClr val="tx1"/>
              </a:solidFill>
            </a:endParaRPr>
          </a:p>
        </p:txBody>
      </p:sp>
      <p:sp>
        <p:nvSpPr>
          <p:cNvPr id="9" name="Subtitle 2"/>
          <p:cNvSpPr>
            <a:spLocks noGrp="1"/>
          </p:cNvSpPr>
          <p:nvPr>
            <p:ph type="subTitle" idx="1"/>
          </p:nvPr>
        </p:nvSpPr>
        <p:spPr>
          <a:xfrm>
            <a:off x="1524000" y="3276600"/>
            <a:ext cx="6400800" cy="1143000"/>
          </a:xfrm>
          <a:solidFill>
            <a:schemeClr val="accent3">
              <a:alpha val="69000"/>
            </a:schemeClr>
          </a:solidFill>
        </p:spPr>
        <p:txBody>
          <a:bodyPr>
            <a:normAutofit/>
          </a:bodyPr>
          <a:lstStyle/>
          <a:p>
            <a:pPr algn="ctr"/>
            <a:r>
              <a:rPr lang="en-US" sz="2800" dirty="0" smtClean="0">
                <a:solidFill>
                  <a:schemeClr val="tx1">
                    <a:lumMod val="50000"/>
                  </a:schemeClr>
                </a:solidFill>
              </a:rPr>
              <a:t>Aufaclav </a:t>
            </a:r>
            <a:r>
              <a:rPr lang="en-US" sz="2800" dirty="0" err="1" smtClean="0">
                <a:solidFill>
                  <a:schemeClr val="tx1">
                    <a:lumMod val="50000"/>
                  </a:schemeClr>
                </a:solidFill>
              </a:rPr>
              <a:t>Zatu</a:t>
            </a:r>
            <a:r>
              <a:rPr lang="en-US" sz="2800" dirty="0" smtClean="0">
                <a:solidFill>
                  <a:schemeClr val="tx1">
                    <a:lumMod val="50000"/>
                  </a:schemeClr>
                </a:solidFill>
              </a:rPr>
              <a:t> </a:t>
            </a:r>
            <a:r>
              <a:rPr lang="en-US" sz="2800" dirty="0" err="1" smtClean="0">
                <a:solidFill>
                  <a:schemeClr val="tx1">
                    <a:lumMod val="50000"/>
                  </a:schemeClr>
                </a:solidFill>
              </a:rPr>
              <a:t>Kusuma</a:t>
            </a:r>
            <a:r>
              <a:rPr lang="en-US" sz="2800" dirty="0" smtClean="0">
                <a:solidFill>
                  <a:schemeClr val="tx1">
                    <a:lumMod val="50000"/>
                  </a:schemeClr>
                </a:solidFill>
              </a:rPr>
              <a:t> Frisky and </a:t>
            </a:r>
            <a:r>
              <a:rPr lang="en-US" sz="2800" dirty="0" err="1" smtClean="0">
                <a:solidFill>
                  <a:schemeClr val="tx1">
                    <a:lumMod val="50000"/>
                  </a:schemeClr>
                </a:solidFill>
              </a:rPr>
              <a:t>Agus</a:t>
            </a:r>
            <a:r>
              <a:rPr lang="en-US" sz="2800" dirty="0" smtClean="0">
                <a:solidFill>
                  <a:schemeClr val="tx1">
                    <a:lumMod val="50000"/>
                  </a:schemeClr>
                </a:solidFill>
              </a:rPr>
              <a:t> </a:t>
            </a:r>
            <a:r>
              <a:rPr lang="en-US" sz="2800" dirty="0" err="1" smtClean="0">
                <a:solidFill>
                  <a:schemeClr val="tx1">
                    <a:lumMod val="50000"/>
                  </a:schemeClr>
                </a:solidFill>
              </a:rPr>
              <a:t>Harjoko</a:t>
            </a:r>
            <a:endParaRPr lang="en-US" sz="2800" dirty="0" smtClean="0">
              <a:solidFill>
                <a:schemeClr val="tx1">
                  <a:lumMod val="50000"/>
                </a:schemeClr>
              </a:solidFill>
            </a:endParaRPr>
          </a:p>
        </p:txBody>
      </p:sp>
      <p:sp>
        <p:nvSpPr>
          <p:cNvPr id="6" name="Subtitle 2"/>
          <p:cNvSpPr txBox="1">
            <a:spLocks/>
          </p:cNvSpPr>
          <p:nvPr/>
        </p:nvSpPr>
        <p:spPr bwMode="auto">
          <a:xfrm>
            <a:off x="1447800" y="4572000"/>
            <a:ext cx="6400800" cy="1143000"/>
          </a:xfrm>
          <a:prstGeom prst="rect">
            <a:avLst/>
          </a:prstGeom>
          <a:solidFill>
            <a:schemeClr val="accent3">
              <a:alpha val="69000"/>
            </a:schemeClr>
          </a:solidFill>
          <a:ln>
            <a:noFill/>
          </a:ln>
          <a:effectLst/>
          <a:extLst>
            <a:ext uri="{AF507438-7753-43E0-B8FC-AC1667EBCBE1}">
              <a14:hiddenEffects xmln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normAutofit/>
          </a:bodyPr>
          <a:lstStyle/>
          <a:p>
            <a:pPr lvl="0">
              <a:spcBef>
                <a:spcPct val="20000"/>
              </a:spcBef>
              <a:defRPr/>
            </a:pPr>
            <a:r>
              <a:rPr lang="en-US" sz="2800" dirty="0" smtClean="0"/>
              <a:t>International Conference on Science and Technology 2016 (ICST2016)</a:t>
            </a:r>
            <a:endParaRPr kumimoji="0" lang="en-US" sz="2800" b="0" i="0" u="none" strike="noStrike" kern="1200" cap="none" spc="0" normalizeH="0" baseline="0" noProof="0" dirty="0">
              <a:ln>
                <a:noFill/>
              </a:ln>
              <a:solidFill>
                <a:schemeClr val="tx1">
                  <a:lumMod val="50000"/>
                </a:schemeClr>
              </a:solidFill>
              <a:effectLst/>
              <a:uLnTx/>
              <a:uFillTx/>
              <a:latin typeface="+mn-lt"/>
              <a:ea typeface="+mn-ea"/>
              <a:cs typeface="+mn-cs"/>
            </a:endParaRPr>
          </a:p>
        </p:txBody>
      </p:sp>
      <p:pic>
        <p:nvPicPr>
          <p:cNvPr id="7" name="Picture 2" descr="Image result for icst ugm"/>
          <p:cNvPicPr>
            <a:picLocks noChangeAspect="1" noChangeArrowheads="1"/>
          </p:cNvPicPr>
          <p:nvPr/>
        </p:nvPicPr>
        <p:blipFill>
          <a:blip r:embed="rId4" cstate="print"/>
          <a:srcRect/>
          <a:stretch>
            <a:fillRect/>
          </a:stretch>
        </p:blipFill>
        <p:spPr bwMode="auto">
          <a:xfrm>
            <a:off x="5334000" y="152400"/>
            <a:ext cx="2371725" cy="743773"/>
          </a:xfrm>
          <a:prstGeom prst="rect">
            <a:avLst/>
          </a:prstGeom>
          <a:noFill/>
        </p:spPr>
      </p:pic>
      <p:pic>
        <p:nvPicPr>
          <p:cNvPr id="10" name="Picture 6" descr="Image result for ugm"/>
          <p:cNvPicPr>
            <a:picLocks noChangeAspect="1" noChangeArrowheads="1"/>
          </p:cNvPicPr>
          <p:nvPr/>
        </p:nvPicPr>
        <p:blipFill>
          <a:blip r:embed="rId5" cstate="print"/>
          <a:srcRect/>
          <a:stretch>
            <a:fillRect/>
          </a:stretch>
        </p:blipFill>
        <p:spPr bwMode="auto">
          <a:xfrm>
            <a:off x="7924800" y="76201"/>
            <a:ext cx="944981" cy="990600"/>
          </a:xfrm>
          <a:prstGeom prst="rect">
            <a:avLst/>
          </a:prstGeom>
          <a:noFill/>
        </p:spPr>
      </p:pic>
      <p:sp>
        <p:nvSpPr>
          <p:cNvPr id="17416" name="AutoShape 8" descr="Image result for logo ugm tanpa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1200"/>
                                  </p:stCondLst>
                                  <p:childTnLst>
                                    <p:set>
                                      <p:cBhvr>
                                        <p:cTn id="11" dur="1" fill="hold">
                                          <p:stCondLst>
                                            <p:cond delay="0"/>
                                          </p:stCondLst>
                                        </p:cTn>
                                        <p:tgtEl>
                                          <p:spTgt spid="9">
                                            <p:bg/>
                                          </p:spTgt>
                                        </p:tgtEl>
                                        <p:attrNameLst>
                                          <p:attrName>style.visibility</p:attrName>
                                        </p:attrNameLst>
                                      </p:cBhvr>
                                      <p:to>
                                        <p:strVal val="visible"/>
                                      </p:to>
                                    </p:set>
                                    <p:anim calcmode="lin" valueType="num">
                                      <p:cBhvr>
                                        <p:cTn id="12" dur="500" fill="hold"/>
                                        <p:tgtEl>
                                          <p:spTgt spid="9">
                                            <p:bg/>
                                          </p:spTgt>
                                        </p:tgtEl>
                                        <p:attrNameLst>
                                          <p:attrName>ppt_w</p:attrName>
                                        </p:attrNameLst>
                                      </p:cBhvr>
                                      <p:tavLst>
                                        <p:tav tm="0">
                                          <p:val>
                                            <p:fltVal val="0"/>
                                          </p:val>
                                        </p:tav>
                                        <p:tav tm="100000">
                                          <p:val>
                                            <p:strVal val="#ppt_w"/>
                                          </p:val>
                                        </p:tav>
                                      </p:tavLst>
                                    </p:anim>
                                    <p:anim calcmode="lin" valueType="num">
                                      <p:cBhvr>
                                        <p:cTn id="13" dur="500" fill="hold"/>
                                        <p:tgtEl>
                                          <p:spTgt spid="9">
                                            <p:bg/>
                                          </p:spTgt>
                                        </p:tgtEl>
                                        <p:attrNameLst>
                                          <p:attrName>ppt_h</p:attrName>
                                        </p:attrNameLst>
                                      </p:cBhvr>
                                      <p:tavLst>
                                        <p:tav tm="0">
                                          <p:val>
                                            <p:fltVal val="0"/>
                                          </p:val>
                                        </p:tav>
                                        <p:tav tm="100000">
                                          <p:val>
                                            <p:strVal val="#ppt_h"/>
                                          </p:val>
                                        </p:tav>
                                      </p:tavLst>
                                    </p:anim>
                                    <p:animEffect transition="in" filter="fade">
                                      <p:cBhvr>
                                        <p:cTn id="14" dur="500"/>
                                        <p:tgtEl>
                                          <p:spTgt spid="9">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par>
                                <p:cTn id="20" presetID="53" presetClass="entr" presetSubtype="16" fill="hold" grpId="0" nodeType="withEffect">
                                  <p:stCondLst>
                                    <p:cond delay="1200"/>
                                  </p:stCondLst>
                                  <p:childTnLst>
                                    <p:set>
                                      <p:cBhvr>
                                        <p:cTn id="21" dur="1" fill="hold">
                                          <p:stCondLst>
                                            <p:cond delay="0"/>
                                          </p:stCondLst>
                                        </p:cTn>
                                        <p:tgtEl>
                                          <p:spTgt spid="6">
                                            <p:bg/>
                                          </p:spTgt>
                                        </p:tgtEl>
                                        <p:attrNameLst>
                                          <p:attrName>style.visibility</p:attrName>
                                        </p:attrNameLst>
                                      </p:cBhvr>
                                      <p:to>
                                        <p:strVal val="visible"/>
                                      </p:to>
                                    </p:set>
                                    <p:anim calcmode="lin" valueType="num">
                                      <p:cBhvr>
                                        <p:cTn id="22" dur="500" fill="hold"/>
                                        <p:tgtEl>
                                          <p:spTgt spid="6">
                                            <p:bg/>
                                          </p:spTgt>
                                        </p:tgtEl>
                                        <p:attrNameLst>
                                          <p:attrName>ppt_w</p:attrName>
                                        </p:attrNameLst>
                                      </p:cBhvr>
                                      <p:tavLst>
                                        <p:tav tm="0">
                                          <p:val>
                                            <p:fltVal val="0"/>
                                          </p:val>
                                        </p:tav>
                                        <p:tav tm="100000">
                                          <p:val>
                                            <p:strVal val="#ppt_w"/>
                                          </p:val>
                                        </p:tav>
                                      </p:tavLst>
                                    </p:anim>
                                    <p:anim calcmode="lin" valueType="num">
                                      <p:cBhvr>
                                        <p:cTn id="23" dur="500" fill="hold"/>
                                        <p:tgtEl>
                                          <p:spTgt spid="6">
                                            <p:bg/>
                                          </p:spTgt>
                                        </p:tgtEl>
                                        <p:attrNameLst>
                                          <p:attrName>ppt_h</p:attrName>
                                        </p:attrNameLst>
                                      </p:cBhvr>
                                      <p:tavLst>
                                        <p:tav tm="0">
                                          <p:val>
                                            <p:fltVal val="0"/>
                                          </p:val>
                                        </p:tav>
                                        <p:tav tm="100000">
                                          <p:val>
                                            <p:strVal val="#ppt_h"/>
                                          </p:val>
                                        </p:tav>
                                      </p:tavLst>
                                    </p:anim>
                                    <p:animEffect transition="in" filter="fade">
                                      <p:cBhvr>
                                        <p:cTn id="24" dur="500"/>
                                        <p:tgtEl>
                                          <p:spTgt spid="6">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6"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The Euclidean distance between one vector </a:t>
            </a:r>
            <a:r>
              <a:rPr lang="en-US" b="1" dirty="0" err="1" smtClean="0"/>
              <a:t>v</a:t>
            </a:r>
            <a:r>
              <a:rPr lang="en-US" baseline="-25000" dirty="0" err="1" smtClean="0"/>
              <a:t>n</a:t>
            </a:r>
            <a:r>
              <a:rPr lang="en-US" dirty="0" smtClean="0"/>
              <a:t> and center vector </a:t>
            </a:r>
            <a:r>
              <a:rPr lang="en-US" b="1" dirty="0" err="1" smtClean="0"/>
              <a:t>c</a:t>
            </a:r>
            <a:r>
              <a:rPr lang="en-US" baseline="-25000" dirty="0" err="1" smtClean="0"/>
              <a:t>n</a:t>
            </a:r>
            <a:r>
              <a:rPr lang="en-US" dirty="0" smtClean="0"/>
              <a:t>, the Euclidean distance d(</a:t>
            </a:r>
            <a:r>
              <a:rPr lang="en-US" b="1" dirty="0" smtClean="0"/>
              <a:t>v</a:t>
            </a:r>
            <a:r>
              <a:rPr lang="en-US" b="1" i="1" baseline="-25000" dirty="0" smtClean="0"/>
              <a:t>, </a:t>
            </a:r>
            <a:r>
              <a:rPr lang="en-US" b="1" dirty="0" smtClean="0"/>
              <a:t>c</a:t>
            </a:r>
            <a:r>
              <a:rPr lang="en-US" dirty="0" smtClean="0"/>
              <a:t>) can be obtained as follow: </a:t>
            </a:r>
          </a:p>
        </p:txBody>
      </p:sp>
      <p:pic>
        <p:nvPicPr>
          <p:cNvPr id="2050" name="Picture 2"/>
          <p:cNvPicPr>
            <a:picLocks noChangeAspect="1" noChangeArrowheads="1"/>
          </p:cNvPicPr>
          <p:nvPr/>
        </p:nvPicPr>
        <p:blipFill>
          <a:blip r:embed="rId2"/>
          <a:srcRect/>
          <a:stretch>
            <a:fillRect/>
          </a:stretch>
        </p:blipFill>
        <p:spPr bwMode="auto">
          <a:xfrm>
            <a:off x="1878650" y="4648200"/>
            <a:ext cx="5817550" cy="1195387"/>
          </a:xfrm>
          <a:prstGeom prst="rect">
            <a:avLst/>
          </a:prstGeom>
          <a:noFill/>
          <a:ln w="9525">
            <a:noFill/>
            <a:miter lim="800000"/>
            <a:headEnd/>
            <a:tailEnd/>
          </a:ln>
          <a:effectLst/>
        </p:spPr>
      </p:pic>
      <p:pic>
        <p:nvPicPr>
          <p:cNvPr id="5"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and assign the class of vector </a:t>
            </a:r>
            <a:r>
              <a:rPr lang="en-US" sz="2000" b="1" dirty="0" err="1" smtClean="0"/>
              <a:t>v</a:t>
            </a:r>
            <a:r>
              <a:rPr lang="en-US" sz="2000" i="1" baseline="-25000" dirty="0" err="1" smtClean="0"/>
              <a:t>n</a:t>
            </a:r>
            <a:r>
              <a:rPr lang="en-US" sz="2000" dirty="0" smtClean="0"/>
              <a:t> based on the nearest </a:t>
            </a:r>
            <a:r>
              <a:rPr lang="en-US" sz="2000" dirty="0" err="1" smtClean="0"/>
              <a:t>centroid</a:t>
            </a:r>
            <a:r>
              <a:rPr lang="en-US" sz="2000" dirty="0" smtClean="0"/>
              <a:t>. Grouping data into clusters can be done by calculating the shortest distance from a data point to a </a:t>
            </a:r>
            <a:r>
              <a:rPr lang="en-US" sz="2000" dirty="0" err="1" smtClean="0"/>
              <a:t>centroid</a:t>
            </a:r>
            <a:r>
              <a:rPr lang="en-US" sz="2000" dirty="0" smtClean="0"/>
              <a:t>. </a:t>
            </a:r>
          </a:p>
          <a:p>
            <a:pPr>
              <a:buNone/>
            </a:pPr>
            <a:r>
              <a:rPr lang="en-US" sz="2000" dirty="0" smtClean="0"/>
              <a:t>4. Compute the mean distance in each class and update the new </a:t>
            </a:r>
            <a:r>
              <a:rPr lang="en-US" sz="2000" dirty="0" err="1" smtClean="0"/>
              <a:t>centroid</a:t>
            </a:r>
            <a:r>
              <a:rPr lang="en-US" sz="2000" dirty="0" smtClean="0"/>
              <a:t> based on the mean value using : </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where is mean in </a:t>
            </a:r>
            <a:r>
              <a:rPr lang="en-US" sz="2000" i="1" dirty="0" smtClean="0"/>
              <a:t>k cluster and  </a:t>
            </a:r>
            <a:r>
              <a:rPr lang="en-US" sz="2000" i="1" dirty="0" err="1" smtClean="0"/>
              <a:t>Nk</a:t>
            </a:r>
            <a:r>
              <a:rPr lang="en-US" sz="2000" i="1" dirty="0" smtClean="0"/>
              <a:t> is the number of data in each cluster k.</a:t>
            </a:r>
          </a:p>
          <a:p>
            <a:pPr>
              <a:buNone/>
            </a:pPr>
            <a:endParaRPr lang="en-US" sz="2400"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2895600" y="4114800"/>
            <a:ext cx="4419600" cy="977412"/>
          </a:xfrm>
          <a:prstGeom prst="rect">
            <a:avLst/>
          </a:prstGeom>
          <a:noFill/>
          <a:ln w="9525">
            <a:noFill/>
            <a:miter lim="800000"/>
            <a:headEnd/>
            <a:tailEnd/>
          </a:ln>
          <a:effectLst/>
        </p:spPr>
      </p:pic>
      <p:pic>
        <p:nvPicPr>
          <p:cNvPr id="5"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Results</a:t>
            </a:r>
            <a:endParaRPr lang="en-US" dirty="0"/>
          </a:p>
        </p:txBody>
      </p:sp>
      <p:sp>
        <p:nvSpPr>
          <p:cNvPr id="3" name="Content Placeholder 2"/>
          <p:cNvSpPr>
            <a:spLocks noGrp="1"/>
          </p:cNvSpPr>
          <p:nvPr>
            <p:ph idx="1"/>
          </p:nvPr>
        </p:nvSpPr>
        <p:spPr/>
        <p:txBody>
          <a:bodyPr/>
          <a:lstStyle/>
          <a:p>
            <a:r>
              <a:rPr lang="en-US" sz="2400" dirty="0" smtClean="0"/>
              <a:t>Parameter :</a:t>
            </a:r>
          </a:p>
          <a:p>
            <a:pPr>
              <a:buNone/>
            </a:pPr>
            <a:r>
              <a:rPr lang="en-US" sz="2400" dirty="0" smtClean="0"/>
              <a:t>8 thresholds for SFTA, 100 for PCA and T-SNE, 8 for neighbors, and 3 for Local Binary Pattern. </a:t>
            </a:r>
            <a:endParaRPr lang="en-US" sz="2400" dirty="0"/>
          </a:p>
        </p:txBody>
      </p:sp>
      <p:pic>
        <p:nvPicPr>
          <p:cNvPr id="4098" name="Picture 2"/>
          <p:cNvPicPr>
            <a:picLocks noChangeAspect="1" noChangeArrowheads="1"/>
          </p:cNvPicPr>
          <p:nvPr/>
        </p:nvPicPr>
        <p:blipFill>
          <a:blip r:embed="rId2"/>
          <a:srcRect/>
          <a:stretch>
            <a:fillRect/>
          </a:stretch>
        </p:blipFill>
        <p:spPr bwMode="auto">
          <a:xfrm>
            <a:off x="1295400" y="3657600"/>
            <a:ext cx="6400800" cy="2952094"/>
          </a:xfrm>
          <a:prstGeom prst="rect">
            <a:avLst/>
          </a:prstGeom>
          <a:noFill/>
          <a:ln w="9525">
            <a:noFill/>
            <a:miter lim="800000"/>
            <a:headEnd/>
            <a:tailEnd/>
          </a:ln>
          <a:effectLst/>
        </p:spPr>
      </p:pic>
      <p:pic>
        <p:nvPicPr>
          <p:cNvPr id="5"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8" name="Picture 4"/>
          <p:cNvPicPr>
            <a:picLocks noChangeAspect="1" noChangeArrowheads="1"/>
          </p:cNvPicPr>
          <p:nvPr/>
        </p:nvPicPr>
        <p:blipFill>
          <a:blip r:embed="rId2"/>
          <a:srcRect/>
          <a:stretch>
            <a:fillRect/>
          </a:stretch>
        </p:blipFill>
        <p:spPr bwMode="auto">
          <a:xfrm>
            <a:off x="38100" y="1524000"/>
            <a:ext cx="9105900" cy="5334000"/>
          </a:xfrm>
          <a:prstGeom prst="rect">
            <a:avLst/>
          </a:prstGeom>
          <a:noFill/>
          <a:ln w="9525">
            <a:noFill/>
            <a:miter lim="800000"/>
            <a:headEnd/>
            <a:tailEnd/>
          </a:ln>
          <a:effectLst/>
        </p:spPr>
      </p:pic>
      <p:pic>
        <p:nvPicPr>
          <p:cNvPr id="5"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2819400"/>
            <a:ext cx="9048750" cy="2857500"/>
          </a:xfrm>
          <a:prstGeom prst="rect">
            <a:avLst/>
          </a:prstGeom>
          <a:noFill/>
          <a:ln w="9525">
            <a:noFill/>
            <a:miter lim="800000"/>
            <a:headEnd/>
            <a:tailEnd/>
          </a:ln>
          <a:effectLst/>
        </p:spPr>
      </p:pic>
      <p:pic>
        <p:nvPicPr>
          <p:cNvPr id="5"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lgn="just"/>
            <a:r>
              <a:rPr lang="en-US" sz="2000" dirty="0" smtClean="0"/>
              <a:t>In this paper, we conducted monitoring of a palm oil plantation using aerial images taken by UAV. Several feature extraction methods were used.</a:t>
            </a:r>
          </a:p>
          <a:p>
            <a:pPr algn="just"/>
            <a:r>
              <a:rPr lang="en-US" sz="2000" dirty="0" smtClean="0"/>
              <a:t>image was divided into several smaller images using sliding windows and features were extracted from each small image. Each small image was clustered, using K-Means, into three categories: healthy areas, unhealthy areas, and non-plantation areas. </a:t>
            </a:r>
          </a:p>
          <a:p>
            <a:pPr algn="just"/>
            <a:r>
              <a:rPr lang="en-US" sz="2000" dirty="0" smtClean="0"/>
              <a:t>Results indicate that t-SNE had the highest correct rate, with 1135 correct patches. </a:t>
            </a:r>
          </a:p>
          <a:p>
            <a:pPr algn="just"/>
            <a:r>
              <a:rPr lang="en-US" sz="2000" dirty="0" smtClean="0"/>
              <a:t>In the future, we hope that this system can be used to monitor different plantation areas, such as tea, coffee, and paddy fields. </a:t>
            </a:r>
            <a:endParaRPr lang="en-US" sz="2000" dirty="0"/>
          </a:p>
        </p:txBody>
      </p:sp>
      <p:pic>
        <p:nvPicPr>
          <p:cNvPr id="4" name="Picture 2" descr="Image result for icst ugm"/>
          <p:cNvPicPr>
            <a:picLocks noChangeAspect="1" noChangeArrowheads="1"/>
          </p:cNvPicPr>
          <p:nvPr/>
        </p:nvPicPr>
        <p:blipFill>
          <a:blip r:embed="rId2" cstate="print"/>
          <a:srcRect/>
          <a:stretch>
            <a:fillRect/>
          </a:stretch>
        </p:blipFill>
        <p:spPr bwMode="auto">
          <a:xfrm>
            <a:off x="5334000" y="152400"/>
            <a:ext cx="2371725" cy="743773"/>
          </a:xfrm>
          <a:prstGeom prst="rect">
            <a:avLst/>
          </a:prstGeom>
          <a:noFill/>
        </p:spPr>
      </p:pic>
      <p:pic>
        <p:nvPicPr>
          <p:cNvPr id="5" name="Picture 6" descr="Image result for ugm"/>
          <p:cNvPicPr>
            <a:picLocks noChangeAspect="1" noChangeArrowheads="1"/>
          </p:cNvPicPr>
          <p:nvPr/>
        </p:nvPicPr>
        <p:blipFill>
          <a:blip r:embed="rId3"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2819400"/>
            <a:ext cx="4365298" cy="1569660"/>
          </a:xfrm>
          <a:prstGeom prst="rect">
            <a:avLst/>
          </a:prstGeom>
          <a:noFill/>
          <a:effectLst>
            <a:glow rad="139700">
              <a:schemeClr val="accent4">
                <a:satMod val="175000"/>
                <a:alpha val="40000"/>
              </a:schemeClr>
            </a:glow>
            <a:outerShdw blurRad="50800" dist="38100" dir="5400000" algn="t" rotWithShape="0">
              <a:prstClr val="black">
                <a:alpha val="40000"/>
              </a:prstClr>
            </a:outerShdw>
            <a:reflection blurRad="6350" stA="52000" endPos="48000" dist="50800" dir="5400000" sy="-100000" algn="bl" rotWithShape="0"/>
            <a:softEdge rad="12700"/>
          </a:effectLst>
          <a:scene3d>
            <a:camera prst="orthographicFront"/>
            <a:lightRig rig="threePt" dir="t"/>
          </a:scene3d>
          <a:sp3d>
            <a:bevelT prst="relaxedInset"/>
            <a:bevelB/>
          </a:sp3d>
        </p:spPr>
        <p:txBody>
          <a:bodyPr wrap="none" lIns="91440" tIns="45720" rIns="91440" bIns="45720">
            <a:spAutoFit/>
          </a:bodyPr>
          <a:lstStyle/>
          <a:p>
            <a:r>
              <a:rPr lang="id-ID" sz="9600" b="1" cap="none" spc="0" dirty="0" smtClean="0">
                <a:ln w="13462">
                  <a:solidFill>
                    <a:schemeClr val="bg1"/>
                  </a:solidFill>
                  <a:prstDash val="solid"/>
                </a:ln>
                <a:solidFill>
                  <a:schemeClr val="tx1">
                    <a:lumMod val="50000"/>
                  </a:schemeClr>
                </a:solidFill>
                <a:effectLst>
                  <a:outerShdw dist="38100" dir="2700000" algn="bl" rotWithShape="0">
                    <a:schemeClr val="accent5"/>
                  </a:outerShdw>
                </a:effectLst>
                <a:latin typeface="Haettenschweiler" pitchFamily="34" charset="0"/>
              </a:rPr>
              <a:t>THANK YOU</a:t>
            </a:r>
            <a:endParaRPr lang="en-US" sz="9600" b="1" cap="none" spc="0" dirty="0">
              <a:ln w="13462">
                <a:solidFill>
                  <a:schemeClr val="bg1"/>
                </a:solidFill>
                <a:prstDash val="solid"/>
              </a:ln>
              <a:solidFill>
                <a:schemeClr val="tx1">
                  <a:lumMod val="50000"/>
                </a:schemeClr>
              </a:solidFill>
              <a:effectLst>
                <a:outerShdw dist="38100" dir="2700000" algn="bl" rotWithShape="0">
                  <a:schemeClr val="accent5"/>
                </a:outerShdw>
              </a:effectLst>
              <a:latin typeface="Haettenschweiler" pitchFamily="34" charset="0"/>
            </a:endParaRPr>
          </a:p>
        </p:txBody>
      </p:sp>
      <p:pic>
        <p:nvPicPr>
          <p:cNvPr id="3" name="Picture 2" descr="Image result for icst ugm"/>
          <p:cNvPicPr>
            <a:picLocks noChangeAspect="1" noChangeArrowheads="1"/>
          </p:cNvPicPr>
          <p:nvPr/>
        </p:nvPicPr>
        <p:blipFill>
          <a:blip r:embed="rId2" cstate="print"/>
          <a:srcRect/>
          <a:stretch>
            <a:fillRect/>
          </a:stretch>
        </p:blipFill>
        <p:spPr bwMode="auto">
          <a:xfrm>
            <a:off x="5334000" y="152400"/>
            <a:ext cx="2371725" cy="743773"/>
          </a:xfrm>
          <a:prstGeom prst="rect">
            <a:avLst/>
          </a:prstGeom>
          <a:noFill/>
        </p:spPr>
      </p:pic>
      <p:pic>
        <p:nvPicPr>
          <p:cNvPr id="4" name="Picture 6" descr="Image result for ugm"/>
          <p:cNvPicPr>
            <a:picLocks noChangeAspect="1" noChangeArrowheads="1"/>
          </p:cNvPicPr>
          <p:nvPr/>
        </p:nvPicPr>
        <p:blipFill>
          <a:blip r:embed="rId3" cstate="print"/>
          <a:srcRect/>
          <a:stretch>
            <a:fillRect/>
          </a:stretch>
        </p:blipFill>
        <p:spPr bwMode="auto">
          <a:xfrm>
            <a:off x="7924800" y="76201"/>
            <a:ext cx="944981" cy="990600"/>
          </a:xfrm>
          <a:prstGeom prst="rect">
            <a:avLst/>
          </a:prstGeom>
          <a:noFill/>
        </p:spPr>
      </p:pic>
    </p:spTree>
    <p:extLst>
      <p:ext uri="{BB962C8B-B14F-4D97-AF65-F5344CB8AC3E}">
        <p14:creationId xmlns="" xmlns:p14="http://schemas.microsoft.com/office/powerpoint/2010/main" val="16797544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sz="2400" dirty="0" smtClean="0"/>
              <a:t>Palm oil is a major export commodity of many countries in the world, including Indonesia.</a:t>
            </a:r>
          </a:p>
          <a:p>
            <a:r>
              <a:rPr lang="en-US" sz="2400" dirty="0" smtClean="0"/>
              <a:t>According to the Ministry of Agriculture of the Republic of Indonesia, Indonesia has about 8 million hectares of oil palm plantations, and this number is expected to rise to 13 million hectares by 2020. </a:t>
            </a:r>
          </a:p>
          <a:p>
            <a:pPr>
              <a:buNone/>
            </a:pPr>
            <a:endParaRPr lang="en-US" sz="2800" dirty="0" smtClean="0"/>
          </a:p>
        </p:txBody>
      </p:sp>
      <p:pic>
        <p:nvPicPr>
          <p:cNvPr id="15362" name="Picture 2" descr="Image result for kebun sawit"/>
          <p:cNvPicPr>
            <a:picLocks noChangeAspect="1" noChangeArrowheads="1"/>
          </p:cNvPicPr>
          <p:nvPr/>
        </p:nvPicPr>
        <p:blipFill>
          <a:blip r:embed="rId2"/>
          <a:srcRect/>
          <a:stretch>
            <a:fillRect/>
          </a:stretch>
        </p:blipFill>
        <p:spPr bwMode="auto">
          <a:xfrm>
            <a:off x="3356462" y="4876800"/>
            <a:ext cx="2510938" cy="1828800"/>
          </a:xfrm>
          <a:prstGeom prst="rect">
            <a:avLst/>
          </a:prstGeom>
          <a:noFill/>
        </p:spPr>
      </p:pic>
      <p:pic>
        <p:nvPicPr>
          <p:cNvPr id="15364" name="Picture 4" descr="Image result for kebun sawit"/>
          <p:cNvPicPr>
            <a:picLocks noChangeAspect="1" noChangeArrowheads="1"/>
          </p:cNvPicPr>
          <p:nvPr/>
        </p:nvPicPr>
        <p:blipFill>
          <a:blip r:embed="rId3"/>
          <a:srcRect/>
          <a:stretch>
            <a:fillRect/>
          </a:stretch>
        </p:blipFill>
        <p:spPr bwMode="auto">
          <a:xfrm>
            <a:off x="6019800" y="4953000"/>
            <a:ext cx="2628900" cy="1743076"/>
          </a:xfrm>
          <a:prstGeom prst="rect">
            <a:avLst/>
          </a:prstGeom>
          <a:noFill/>
        </p:spPr>
      </p:pic>
      <p:pic>
        <p:nvPicPr>
          <p:cNvPr id="6" name="Picture 2" descr="Image result for icst ugm"/>
          <p:cNvPicPr>
            <a:picLocks noChangeAspect="1" noChangeArrowheads="1"/>
          </p:cNvPicPr>
          <p:nvPr/>
        </p:nvPicPr>
        <p:blipFill>
          <a:blip r:embed="rId4" cstate="print"/>
          <a:srcRect/>
          <a:stretch>
            <a:fillRect/>
          </a:stretch>
        </p:blipFill>
        <p:spPr bwMode="auto">
          <a:xfrm>
            <a:off x="5334000" y="152400"/>
            <a:ext cx="2371725" cy="743773"/>
          </a:xfrm>
          <a:prstGeom prst="rect">
            <a:avLst/>
          </a:prstGeom>
          <a:noFill/>
        </p:spPr>
      </p:pic>
      <p:pic>
        <p:nvPicPr>
          <p:cNvPr id="15366" name="Picture 6" descr="Image result for ugm"/>
          <p:cNvPicPr>
            <a:picLocks noChangeAspect="1" noChangeArrowheads="1"/>
          </p:cNvPicPr>
          <p:nvPr/>
        </p:nvPicPr>
        <p:blipFill>
          <a:blip r:embed="rId5"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a:buNone/>
            </a:pPr>
            <a:r>
              <a:rPr lang="en-US" sz="2800" dirty="0" smtClean="0"/>
              <a:t>A huge area in Indonesia is dedicated to fulfilling needs for palm oil products around the globe, indicating the importance of this commodity as an export. Furthermore, it is hard to monitor all the area manually. </a:t>
            </a:r>
            <a:endParaRPr lang="en-US" sz="2800" dirty="0"/>
          </a:p>
        </p:txBody>
      </p:sp>
      <p:pic>
        <p:nvPicPr>
          <p:cNvPr id="14338" name="Picture 2" descr="Image result for kebun sawit"/>
          <p:cNvPicPr>
            <a:picLocks noChangeAspect="1" noChangeArrowheads="1"/>
          </p:cNvPicPr>
          <p:nvPr/>
        </p:nvPicPr>
        <p:blipFill>
          <a:blip r:embed="rId2"/>
          <a:srcRect/>
          <a:stretch>
            <a:fillRect/>
          </a:stretch>
        </p:blipFill>
        <p:spPr bwMode="auto">
          <a:xfrm>
            <a:off x="5257800" y="4572000"/>
            <a:ext cx="3161259" cy="2103676"/>
          </a:xfrm>
          <a:prstGeom prst="rect">
            <a:avLst/>
          </a:prstGeom>
          <a:noFill/>
        </p:spPr>
      </p:pic>
      <p:pic>
        <p:nvPicPr>
          <p:cNvPr id="14340" name="Picture 4" descr="Image result for kebun sawit"/>
          <p:cNvPicPr>
            <a:picLocks noChangeAspect="1" noChangeArrowheads="1"/>
          </p:cNvPicPr>
          <p:nvPr/>
        </p:nvPicPr>
        <p:blipFill>
          <a:blip r:embed="rId3"/>
          <a:srcRect/>
          <a:stretch>
            <a:fillRect/>
          </a:stretch>
        </p:blipFill>
        <p:spPr bwMode="auto">
          <a:xfrm>
            <a:off x="1640251" y="4724400"/>
            <a:ext cx="3126838" cy="2049608"/>
          </a:xfrm>
          <a:prstGeom prst="rect">
            <a:avLst/>
          </a:prstGeom>
          <a:noFill/>
        </p:spPr>
      </p:pic>
      <p:pic>
        <p:nvPicPr>
          <p:cNvPr id="6" name="Picture 2" descr="Image result for icst ugm"/>
          <p:cNvPicPr>
            <a:picLocks noChangeAspect="1" noChangeArrowheads="1"/>
          </p:cNvPicPr>
          <p:nvPr/>
        </p:nvPicPr>
        <p:blipFill>
          <a:blip r:embed="rId4" cstate="print"/>
          <a:srcRect/>
          <a:stretch>
            <a:fillRect/>
          </a:stretch>
        </p:blipFill>
        <p:spPr bwMode="auto">
          <a:xfrm>
            <a:off x="5334000" y="152400"/>
            <a:ext cx="2371725" cy="743773"/>
          </a:xfrm>
          <a:prstGeom prst="rect">
            <a:avLst/>
          </a:prstGeom>
          <a:noFill/>
        </p:spPr>
      </p:pic>
      <p:pic>
        <p:nvPicPr>
          <p:cNvPr id="7" name="Picture 6" descr="Image result for ugm"/>
          <p:cNvPicPr>
            <a:picLocks noChangeAspect="1" noChangeArrowheads="1"/>
          </p:cNvPicPr>
          <p:nvPr/>
        </p:nvPicPr>
        <p:blipFill>
          <a:blip r:embed="rId5"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3318" name="Picture 6" descr="Image result for quadcopter"/>
          <p:cNvPicPr>
            <a:picLocks noChangeAspect="1" noChangeArrowheads="1"/>
          </p:cNvPicPr>
          <p:nvPr/>
        </p:nvPicPr>
        <p:blipFill>
          <a:blip r:embed="rId2"/>
          <a:srcRect/>
          <a:stretch>
            <a:fillRect/>
          </a:stretch>
        </p:blipFill>
        <p:spPr bwMode="auto">
          <a:xfrm>
            <a:off x="5562599" y="2057400"/>
            <a:ext cx="3330893" cy="1851025"/>
          </a:xfrm>
          <a:prstGeom prst="rect">
            <a:avLst/>
          </a:prstGeom>
          <a:noFill/>
        </p:spPr>
      </p:pic>
      <p:pic>
        <p:nvPicPr>
          <p:cNvPr id="13320" name="Picture 8" descr="Image result for wifi"/>
          <p:cNvPicPr>
            <a:picLocks noChangeAspect="1" noChangeArrowheads="1"/>
          </p:cNvPicPr>
          <p:nvPr/>
        </p:nvPicPr>
        <p:blipFill>
          <a:blip r:embed="rId3" cstate="print"/>
          <a:srcRect/>
          <a:stretch>
            <a:fillRect/>
          </a:stretch>
        </p:blipFill>
        <p:spPr bwMode="auto">
          <a:xfrm rot="14655279">
            <a:off x="4267942" y="3271790"/>
            <a:ext cx="2849133" cy="2129190"/>
          </a:xfrm>
          <a:prstGeom prst="rect">
            <a:avLst/>
          </a:prstGeom>
          <a:noFill/>
        </p:spPr>
      </p:pic>
      <p:pic>
        <p:nvPicPr>
          <p:cNvPr id="13322" name="Picture 10" descr="Image result for kebun sawit"/>
          <p:cNvPicPr>
            <a:picLocks noChangeAspect="1" noChangeArrowheads="1"/>
          </p:cNvPicPr>
          <p:nvPr/>
        </p:nvPicPr>
        <p:blipFill>
          <a:blip r:embed="rId4"/>
          <a:srcRect/>
          <a:stretch>
            <a:fillRect/>
          </a:stretch>
        </p:blipFill>
        <p:spPr bwMode="auto">
          <a:xfrm>
            <a:off x="990600" y="4114800"/>
            <a:ext cx="3451789" cy="2327258"/>
          </a:xfrm>
          <a:prstGeom prst="rect">
            <a:avLst/>
          </a:prstGeom>
          <a:noFill/>
        </p:spPr>
      </p:pic>
      <p:pic>
        <p:nvPicPr>
          <p:cNvPr id="9" name="Picture 2" descr="Image result for icst ugm"/>
          <p:cNvPicPr>
            <a:picLocks noChangeAspect="1" noChangeArrowheads="1"/>
          </p:cNvPicPr>
          <p:nvPr/>
        </p:nvPicPr>
        <p:blipFill>
          <a:blip r:embed="rId5" cstate="print"/>
          <a:srcRect/>
          <a:stretch>
            <a:fillRect/>
          </a:stretch>
        </p:blipFill>
        <p:spPr bwMode="auto">
          <a:xfrm>
            <a:off x="5334000" y="152400"/>
            <a:ext cx="2371725" cy="743773"/>
          </a:xfrm>
          <a:prstGeom prst="rect">
            <a:avLst/>
          </a:prstGeom>
          <a:noFill/>
        </p:spPr>
      </p:pic>
      <p:pic>
        <p:nvPicPr>
          <p:cNvPr id="10" name="Picture 6" descr="Image result for ugm"/>
          <p:cNvPicPr>
            <a:picLocks noChangeAspect="1" noChangeArrowheads="1"/>
          </p:cNvPicPr>
          <p:nvPr/>
        </p:nvPicPr>
        <p:blipFill>
          <a:blip r:embed="rId6"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Works</a:t>
            </a:r>
            <a:endParaRPr lang="en-US" dirty="0"/>
          </a:p>
        </p:txBody>
      </p:sp>
      <p:graphicFrame>
        <p:nvGraphicFramePr>
          <p:cNvPr id="4" name="Content Placeholder 3"/>
          <p:cNvGraphicFramePr>
            <a:graphicFrameLocks noGrp="1"/>
          </p:cNvGraphicFramePr>
          <p:nvPr>
            <p:ph idx="1"/>
          </p:nvPr>
        </p:nvGraphicFramePr>
        <p:xfrm>
          <a:off x="914400" y="2438400"/>
          <a:ext cx="7315200" cy="338836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r>
                        <a:rPr lang="en-US" dirty="0" smtClean="0"/>
                        <a:t>Writer</a:t>
                      </a:r>
                      <a:endParaRPr lang="en-US" dirty="0"/>
                    </a:p>
                  </a:txBody>
                  <a:tcPr/>
                </a:tc>
                <a:tc>
                  <a:txBody>
                    <a:bodyPr/>
                    <a:lstStyle/>
                    <a:p>
                      <a:r>
                        <a:rPr lang="en-US" dirty="0" smtClean="0"/>
                        <a:t>Title</a:t>
                      </a:r>
                      <a:endParaRPr lang="en-US" dirty="0"/>
                    </a:p>
                  </a:txBody>
                  <a:tcPr/>
                </a:tc>
                <a:tc>
                  <a:txBody>
                    <a:bodyPr/>
                    <a:lstStyle/>
                    <a:p>
                      <a:r>
                        <a:rPr lang="en-US" dirty="0" smtClean="0"/>
                        <a:t>Feature</a:t>
                      </a:r>
                      <a:r>
                        <a:rPr lang="en-US" baseline="0" dirty="0" smtClean="0"/>
                        <a:t> and Classifier</a:t>
                      </a:r>
                      <a:endParaRPr lang="en-US" dirty="0"/>
                    </a:p>
                  </a:txBody>
                  <a:tcPr/>
                </a:tc>
              </a:tr>
              <a:tr h="370840">
                <a:tc>
                  <a:txBody>
                    <a:bodyPr/>
                    <a:lstStyle/>
                    <a:p>
                      <a:r>
                        <a:rPr lang="en-US" dirty="0" err="1" smtClean="0"/>
                        <a:t>Harjoko</a:t>
                      </a:r>
                      <a:r>
                        <a:rPr lang="en-US" dirty="0" smtClean="0"/>
                        <a:t> et al. (2015)</a:t>
                      </a:r>
                      <a:endParaRPr lang="en-US" dirty="0"/>
                    </a:p>
                  </a:txBody>
                  <a:tcPr/>
                </a:tc>
                <a:tc>
                  <a:txBody>
                    <a:bodyPr/>
                    <a:lstStyle/>
                    <a:p>
                      <a:r>
                        <a:rPr lang="en-US" dirty="0" smtClean="0"/>
                        <a:t>Tea Plantation Classification</a:t>
                      </a:r>
                      <a:endParaRPr lang="en-US" dirty="0"/>
                    </a:p>
                  </a:txBody>
                  <a:tcPr/>
                </a:tc>
                <a:tc>
                  <a:txBody>
                    <a:bodyPr/>
                    <a:lstStyle/>
                    <a:p>
                      <a:r>
                        <a:rPr lang="en-US" dirty="0" smtClean="0"/>
                        <a:t>Color Moments, GLCM and SVM</a:t>
                      </a:r>
                      <a:endParaRPr lang="en-US" dirty="0"/>
                    </a:p>
                  </a:txBody>
                  <a:tcPr/>
                </a:tc>
              </a:tr>
              <a:tr h="370840">
                <a:tc>
                  <a:txBody>
                    <a:bodyPr/>
                    <a:lstStyle/>
                    <a:p>
                      <a:r>
                        <a:rPr lang="en-US" dirty="0" err="1" smtClean="0"/>
                        <a:t>Gadzal</a:t>
                      </a:r>
                      <a:r>
                        <a:rPr lang="en-US" dirty="0" smtClean="0"/>
                        <a:t> et. al.</a:t>
                      </a:r>
                      <a:endParaRPr lang="en-US" dirty="0"/>
                    </a:p>
                  </a:txBody>
                  <a:tcPr/>
                </a:tc>
                <a:tc>
                  <a:txBody>
                    <a:bodyPr/>
                    <a:lstStyle/>
                    <a:p>
                      <a:r>
                        <a:rPr lang="en-US" sz="1800" kern="1200" baseline="0" dirty="0" smtClean="0">
                          <a:solidFill>
                            <a:schemeClr val="dk1"/>
                          </a:solidFill>
                          <a:latin typeface="+mn-lt"/>
                          <a:ea typeface="+mn-ea"/>
                          <a:cs typeface="+mn-cs"/>
                        </a:rPr>
                        <a:t>Monitor and estimate vegetation areas from UAV imagery using NDVI video and level set methods </a:t>
                      </a:r>
                      <a:endParaRPr lang="en-US" dirty="0"/>
                    </a:p>
                  </a:txBody>
                  <a:tcPr/>
                </a:tc>
                <a:tc>
                  <a:txBody>
                    <a:bodyPr/>
                    <a:lstStyle/>
                    <a:p>
                      <a:r>
                        <a:rPr lang="en-US" dirty="0" smtClean="0"/>
                        <a:t>Level Set Method</a:t>
                      </a:r>
                      <a:endParaRPr lang="en-US" dirty="0"/>
                    </a:p>
                  </a:txBody>
                  <a:tcPr/>
                </a:tc>
              </a:tr>
              <a:tr h="370840">
                <a:tc>
                  <a:txBody>
                    <a:bodyPr/>
                    <a:lstStyle/>
                    <a:p>
                      <a:r>
                        <a:rPr lang="en-US" dirty="0" smtClean="0"/>
                        <a:t>Mitchell et</a:t>
                      </a:r>
                      <a:r>
                        <a:rPr lang="en-US" baseline="0" dirty="0" smtClean="0"/>
                        <a:t> al.</a:t>
                      </a:r>
                      <a:endParaRPr lang="en-US" dirty="0"/>
                    </a:p>
                  </a:txBody>
                  <a:tcPr/>
                </a:tc>
                <a:tc>
                  <a:txBody>
                    <a:bodyPr/>
                    <a:lstStyle/>
                    <a:p>
                      <a:r>
                        <a:rPr lang="en-US" sz="1800" kern="1200" baseline="0" dirty="0" smtClean="0">
                          <a:solidFill>
                            <a:schemeClr val="dk1"/>
                          </a:solidFill>
                          <a:latin typeface="+mn-lt"/>
                          <a:ea typeface="+mn-ea"/>
                          <a:cs typeface="+mn-cs"/>
                        </a:rPr>
                        <a:t>classification of arid regions using aerial imagery </a:t>
                      </a:r>
                      <a:endParaRPr lang="en-US" dirty="0"/>
                    </a:p>
                  </a:txBody>
                  <a:tcPr/>
                </a:tc>
                <a:tc>
                  <a:txBody>
                    <a:bodyPr/>
                    <a:lstStyle/>
                    <a:p>
                      <a:r>
                        <a:rPr lang="en-US" sz="1800" kern="1200" baseline="0" dirty="0" smtClean="0">
                          <a:solidFill>
                            <a:schemeClr val="dk1"/>
                          </a:solidFill>
                          <a:latin typeface="+mn-lt"/>
                          <a:ea typeface="+mn-ea"/>
                          <a:cs typeface="+mn-cs"/>
                        </a:rPr>
                        <a:t>using K-Means and ISODATA </a:t>
                      </a:r>
                      <a:endParaRPr lang="en-US" dirty="0"/>
                    </a:p>
                  </a:txBody>
                  <a:tcPr/>
                </a:tc>
              </a:tr>
            </a:tbl>
          </a:graphicData>
        </a:graphic>
      </p:graphicFrame>
      <p:pic>
        <p:nvPicPr>
          <p:cNvPr id="5" name="Picture 2" descr="Image result for icst ugm"/>
          <p:cNvPicPr>
            <a:picLocks noChangeAspect="1" noChangeArrowheads="1"/>
          </p:cNvPicPr>
          <p:nvPr/>
        </p:nvPicPr>
        <p:blipFill>
          <a:blip r:embed="rId2" cstate="print"/>
          <a:srcRect/>
          <a:stretch>
            <a:fillRect/>
          </a:stretch>
        </p:blipFill>
        <p:spPr bwMode="auto">
          <a:xfrm>
            <a:off x="5334000" y="152400"/>
            <a:ext cx="2371725" cy="743773"/>
          </a:xfrm>
          <a:prstGeom prst="rect">
            <a:avLst/>
          </a:prstGeom>
          <a:noFill/>
        </p:spPr>
      </p:pic>
      <p:pic>
        <p:nvPicPr>
          <p:cNvPr id="6" name="Picture 6" descr="Image result for ugm"/>
          <p:cNvPicPr>
            <a:picLocks noChangeAspect="1" noChangeArrowheads="1"/>
          </p:cNvPicPr>
          <p:nvPr/>
        </p:nvPicPr>
        <p:blipFill>
          <a:blip r:embed="rId3"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762000" y="4419600"/>
            <a:ext cx="8153400" cy="16124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200400" y="2209800"/>
            <a:ext cx="3009900" cy="2125122"/>
          </a:xfrm>
          <a:prstGeom prst="rect">
            <a:avLst/>
          </a:prstGeom>
          <a:noFill/>
          <a:ln w="9525">
            <a:noFill/>
            <a:miter lim="800000"/>
            <a:headEnd/>
            <a:tailEnd/>
          </a:ln>
          <a:effectLst/>
        </p:spPr>
      </p:pic>
      <p:pic>
        <p:nvPicPr>
          <p:cNvPr id="6" name="Picture 2" descr="Image result for icst ugm"/>
          <p:cNvPicPr>
            <a:picLocks noChangeAspect="1" noChangeArrowheads="1"/>
          </p:cNvPicPr>
          <p:nvPr/>
        </p:nvPicPr>
        <p:blipFill>
          <a:blip r:embed="rId4" cstate="print"/>
          <a:srcRect/>
          <a:stretch>
            <a:fillRect/>
          </a:stretch>
        </p:blipFill>
        <p:spPr bwMode="auto">
          <a:xfrm>
            <a:off x="5334000" y="152400"/>
            <a:ext cx="2371725" cy="743773"/>
          </a:xfrm>
          <a:prstGeom prst="rect">
            <a:avLst/>
          </a:prstGeom>
          <a:noFill/>
        </p:spPr>
      </p:pic>
      <p:pic>
        <p:nvPicPr>
          <p:cNvPr id="7" name="Picture 6" descr="Image result for ugm"/>
          <p:cNvPicPr>
            <a:picLocks noChangeAspect="1" noChangeArrowheads="1"/>
          </p:cNvPicPr>
          <p:nvPr/>
        </p:nvPicPr>
        <p:blipFill>
          <a:blip r:embed="rId5"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p:txBody>
          <a:bodyPr/>
          <a:lstStyle/>
          <a:p>
            <a:r>
              <a:rPr lang="en-US" dirty="0" smtClean="0"/>
              <a:t>Several types of color and texture feature extraction techniques were used: 2D Wavelet Decomposition Color Energy[14], PCA[15], and t-SNE[16]. Texture techniques used were Local Binary Pattern (LBP)[17], GLCM[8], and SFTA[13]. </a:t>
            </a:r>
            <a:endParaRPr lang="en-US" dirty="0"/>
          </a:p>
        </p:txBody>
      </p:sp>
      <p:pic>
        <p:nvPicPr>
          <p:cNvPr id="4" name="Picture 2" descr="Image result for icst ugm"/>
          <p:cNvPicPr>
            <a:picLocks noChangeAspect="1" noChangeArrowheads="1"/>
          </p:cNvPicPr>
          <p:nvPr/>
        </p:nvPicPr>
        <p:blipFill>
          <a:blip r:embed="rId2" cstate="print"/>
          <a:srcRect/>
          <a:stretch>
            <a:fillRect/>
          </a:stretch>
        </p:blipFill>
        <p:spPr bwMode="auto">
          <a:xfrm>
            <a:off x="5334000" y="152400"/>
            <a:ext cx="2371725" cy="743773"/>
          </a:xfrm>
          <a:prstGeom prst="rect">
            <a:avLst/>
          </a:prstGeom>
          <a:noFill/>
        </p:spPr>
      </p:pic>
      <p:pic>
        <p:nvPicPr>
          <p:cNvPr id="5" name="Picture 6" descr="Image result for ugm"/>
          <p:cNvPicPr>
            <a:picLocks noChangeAspect="1" noChangeArrowheads="1"/>
          </p:cNvPicPr>
          <p:nvPr/>
        </p:nvPicPr>
        <p:blipFill>
          <a:blip r:embed="rId3"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The </a:t>
            </a:r>
            <a:r>
              <a:rPr lang="en-US" sz="2800" dirty="0" smtClean="0"/>
              <a:t>extracted features were saved in the new matrix </a:t>
            </a:r>
            <a:r>
              <a:rPr lang="en-US" sz="2800" i="1" dirty="0" smtClean="0"/>
              <a:t>b x n </a:t>
            </a:r>
            <a:r>
              <a:rPr lang="en-US" sz="2800" dirty="0" smtClean="0"/>
              <a:t>matrix </a:t>
            </a:r>
            <a:r>
              <a:rPr lang="en-US" sz="2800" b="1" dirty="0" smtClean="0"/>
              <a:t>V, </a:t>
            </a:r>
            <a:r>
              <a:rPr lang="en-US" sz="2800" dirty="0" smtClean="0"/>
              <a:t>where</a:t>
            </a:r>
            <a:r>
              <a:rPr lang="en-US" sz="2800" i="1" dirty="0" smtClean="0"/>
              <a:t> </a:t>
            </a:r>
            <a:r>
              <a:rPr lang="en-US" sz="2800" b="1" i="1" dirty="0" smtClean="0"/>
              <a:t>b </a:t>
            </a:r>
            <a:r>
              <a:rPr lang="en-US" sz="2800" dirty="0" smtClean="0"/>
              <a:t>is the feature dimension and n is the number of total small patch. The number of b was varied depend on the result dimension in feature extraction </a:t>
            </a:r>
            <a:endParaRPr lang="en-US" sz="2800" dirty="0"/>
          </a:p>
        </p:txBody>
      </p:sp>
      <p:sp>
        <p:nvSpPr>
          <p:cNvPr id="9218" name="AutoShape 2"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Image result for matrix matlab data"/>
          <p:cNvPicPr>
            <a:picLocks noChangeAspect="1" noChangeArrowheads="1"/>
          </p:cNvPicPr>
          <p:nvPr/>
        </p:nvPicPr>
        <p:blipFill>
          <a:blip r:embed="rId2"/>
          <a:srcRect/>
          <a:stretch>
            <a:fillRect/>
          </a:stretch>
        </p:blipFill>
        <p:spPr bwMode="auto">
          <a:xfrm>
            <a:off x="5486400" y="4648200"/>
            <a:ext cx="2768600" cy="2076451"/>
          </a:xfrm>
          <a:prstGeom prst="rect">
            <a:avLst/>
          </a:prstGeom>
          <a:noFill/>
        </p:spPr>
      </p:pic>
      <p:pic>
        <p:nvPicPr>
          <p:cNvPr id="8" name="Picture 2" descr="Image result for icst ugm"/>
          <p:cNvPicPr>
            <a:picLocks noChangeAspect="1" noChangeArrowheads="1"/>
          </p:cNvPicPr>
          <p:nvPr/>
        </p:nvPicPr>
        <p:blipFill>
          <a:blip r:embed="rId3" cstate="print"/>
          <a:srcRect/>
          <a:stretch>
            <a:fillRect/>
          </a:stretch>
        </p:blipFill>
        <p:spPr bwMode="auto">
          <a:xfrm>
            <a:off x="5334000" y="152400"/>
            <a:ext cx="2371725" cy="743773"/>
          </a:xfrm>
          <a:prstGeom prst="rect">
            <a:avLst/>
          </a:prstGeom>
          <a:noFill/>
        </p:spPr>
      </p:pic>
      <p:pic>
        <p:nvPicPr>
          <p:cNvPr id="9" name="Picture 6" descr="Image result for ugm"/>
          <p:cNvPicPr>
            <a:picLocks noChangeAspect="1" noChangeArrowheads="1"/>
          </p:cNvPicPr>
          <p:nvPr/>
        </p:nvPicPr>
        <p:blipFill>
          <a:blip r:embed="rId4"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Clustering</a:t>
            </a:r>
            <a:endParaRPr lang="en-US" dirty="0"/>
          </a:p>
        </p:txBody>
      </p:sp>
      <p:sp>
        <p:nvSpPr>
          <p:cNvPr id="3" name="Content Placeholder 2"/>
          <p:cNvSpPr>
            <a:spLocks noGrp="1"/>
          </p:cNvSpPr>
          <p:nvPr>
            <p:ph idx="1"/>
          </p:nvPr>
        </p:nvSpPr>
        <p:spPr/>
        <p:txBody>
          <a:bodyPr/>
          <a:lstStyle/>
          <a:p>
            <a:r>
              <a:rPr lang="en-US" sz="2000" dirty="0" smtClean="0"/>
              <a:t>In general, the algorithm to perform K-Means clustering is as follows: </a:t>
            </a:r>
          </a:p>
          <a:p>
            <a:pPr>
              <a:buNone/>
            </a:pPr>
            <a:r>
              <a:rPr lang="en-US" sz="2000" dirty="0" smtClean="0"/>
              <a:t>	1. Given matrix </a:t>
            </a:r>
            <a:r>
              <a:rPr lang="en-US" sz="2000" b="1" dirty="0" smtClean="0"/>
              <a:t>V=(v</a:t>
            </a:r>
            <a:r>
              <a:rPr lang="en-US" sz="2000" i="1" baseline="-25000" dirty="0" smtClean="0"/>
              <a:t>1</a:t>
            </a:r>
            <a:r>
              <a:rPr lang="en-US" sz="2000" b="1" dirty="0" smtClean="0"/>
              <a:t> ,v</a:t>
            </a:r>
            <a:r>
              <a:rPr lang="en-US" sz="2000" i="1" baseline="-25000" dirty="0" smtClean="0"/>
              <a:t>2 </a:t>
            </a:r>
            <a:r>
              <a:rPr lang="en-US" sz="2000" b="1" dirty="0" smtClean="0"/>
              <a:t>,…</a:t>
            </a:r>
            <a:r>
              <a:rPr lang="en-US" sz="2000" b="1" dirty="0" err="1" smtClean="0"/>
              <a:t>v</a:t>
            </a:r>
            <a:r>
              <a:rPr lang="en-US" sz="2000" i="1" baseline="-25000" dirty="0" err="1" smtClean="0"/>
              <a:t>n</a:t>
            </a:r>
            <a:r>
              <a:rPr lang="en-US" sz="2000" b="1" dirty="0" smtClean="0"/>
              <a:t>), </a:t>
            </a:r>
            <a:r>
              <a:rPr lang="en-US" sz="2000" dirty="0" smtClean="0"/>
              <a:t>where </a:t>
            </a:r>
            <a:r>
              <a:rPr lang="en-US" sz="2000" b="1" dirty="0" err="1" smtClean="0"/>
              <a:t>v</a:t>
            </a:r>
            <a:r>
              <a:rPr lang="en-US" sz="2000" baseline="-25000" dirty="0" err="1" smtClean="0"/>
              <a:t>n</a:t>
            </a:r>
            <a:r>
              <a:rPr lang="en-US" sz="2000" dirty="0" smtClean="0"/>
              <a:t> is the feature vector </a:t>
            </a:r>
            <a:r>
              <a:rPr lang="en-US" sz="2000" b="1" dirty="0" smtClean="0"/>
              <a:t>b</a:t>
            </a:r>
            <a:r>
              <a:rPr lang="en-US" sz="2000" dirty="0" smtClean="0"/>
              <a:t>x1 from the patch and </a:t>
            </a:r>
            <a:r>
              <a:rPr lang="en-US" sz="2000" i="1" dirty="0" smtClean="0"/>
              <a:t>n</a:t>
            </a:r>
            <a:r>
              <a:rPr lang="en-US" sz="2000" dirty="0" smtClean="0"/>
              <a:t> is the number of patch data. </a:t>
            </a:r>
          </a:p>
          <a:p>
            <a:pPr>
              <a:buNone/>
            </a:pPr>
            <a:r>
              <a:rPr lang="en-US" sz="2000" dirty="0" smtClean="0"/>
              <a:t>	2. Determine the random </a:t>
            </a:r>
            <a:r>
              <a:rPr lang="en-US" sz="2000" dirty="0" err="1" smtClean="0"/>
              <a:t>centroid</a:t>
            </a:r>
            <a:r>
              <a:rPr lang="en-US" sz="2000" dirty="0" smtClean="0"/>
              <a:t> matrix </a:t>
            </a:r>
            <a:r>
              <a:rPr lang="en-US" sz="2000" b="1" dirty="0" smtClean="0"/>
              <a:t>C</a:t>
            </a:r>
            <a:r>
              <a:rPr lang="en-US" sz="2000" dirty="0" smtClean="0"/>
              <a:t>= (</a:t>
            </a:r>
            <a:r>
              <a:rPr lang="en-US" sz="2000" b="1" dirty="0" smtClean="0"/>
              <a:t>c</a:t>
            </a:r>
            <a:r>
              <a:rPr lang="en-US" sz="2000" i="1" baseline="-25000" dirty="0" smtClean="0"/>
              <a:t>1, </a:t>
            </a:r>
            <a:r>
              <a:rPr lang="en-US" sz="2000" b="1" dirty="0" smtClean="0"/>
              <a:t>c</a:t>
            </a:r>
            <a:r>
              <a:rPr lang="en-US" sz="2000" i="1" baseline="-25000" dirty="0" smtClean="0"/>
              <a:t>2, </a:t>
            </a:r>
            <a:r>
              <a:rPr lang="en-US" sz="2000" b="1" dirty="0" smtClean="0"/>
              <a:t>… </a:t>
            </a:r>
            <a:r>
              <a:rPr lang="en-US" sz="2000" b="1" dirty="0" smtClean="0"/>
              <a:t>c</a:t>
            </a:r>
            <a:r>
              <a:rPr lang="en-US" sz="2000" i="1" baseline="-25000" dirty="0" smtClean="0"/>
              <a:t>k</a:t>
            </a:r>
            <a:r>
              <a:rPr lang="en-US" sz="2000" dirty="0" smtClean="0"/>
              <a:t>) where </a:t>
            </a:r>
            <a:r>
              <a:rPr lang="en-US" sz="2000" b="1" dirty="0" smtClean="0"/>
              <a:t>c</a:t>
            </a:r>
            <a:r>
              <a:rPr lang="en-US" sz="2000" baseline="-25000" dirty="0" smtClean="0"/>
              <a:t>k</a:t>
            </a:r>
            <a:r>
              <a:rPr lang="en-US" sz="2000" dirty="0" smtClean="0"/>
              <a:t> is </a:t>
            </a:r>
            <a:r>
              <a:rPr lang="en-US" sz="2000" dirty="0" err="1" smtClean="0"/>
              <a:t>centroid</a:t>
            </a:r>
            <a:r>
              <a:rPr lang="en-US" sz="2000" dirty="0" smtClean="0"/>
              <a:t> vector bx1 and k is the number of </a:t>
            </a:r>
            <a:r>
              <a:rPr lang="en-US" sz="2000" dirty="0" err="1" smtClean="0"/>
              <a:t>centroids</a:t>
            </a:r>
            <a:r>
              <a:rPr lang="en-US" sz="2000" dirty="0" smtClean="0"/>
              <a:t>. </a:t>
            </a:r>
          </a:p>
          <a:p>
            <a:pPr>
              <a:buNone/>
            </a:pPr>
            <a:r>
              <a:rPr lang="en-US" sz="2000" i="1" dirty="0" smtClean="0"/>
              <a:t>	3</a:t>
            </a:r>
            <a:r>
              <a:rPr lang="en-US" sz="2000" dirty="0" smtClean="0"/>
              <a:t>. Calculate the distance between each data object and all k cluster centers. The formula for calculating distance in this work is Euclidean distance, which is used for determining the nearest distance between each data objects and cluster center [18]. </a:t>
            </a:r>
            <a:endParaRPr lang="en-US" dirty="0"/>
          </a:p>
        </p:txBody>
      </p:sp>
      <p:sp>
        <p:nvSpPr>
          <p:cNvPr id="8194" name="AutoShape 2"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Image result for kme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Image result for icst ugm"/>
          <p:cNvPicPr>
            <a:picLocks noChangeAspect="1" noChangeArrowheads="1"/>
          </p:cNvPicPr>
          <p:nvPr/>
        </p:nvPicPr>
        <p:blipFill>
          <a:blip r:embed="rId2" cstate="print"/>
          <a:srcRect/>
          <a:stretch>
            <a:fillRect/>
          </a:stretch>
        </p:blipFill>
        <p:spPr bwMode="auto">
          <a:xfrm>
            <a:off x="5334000" y="152400"/>
            <a:ext cx="2371725" cy="743773"/>
          </a:xfrm>
          <a:prstGeom prst="rect">
            <a:avLst/>
          </a:prstGeom>
          <a:noFill/>
        </p:spPr>
      </p:pic>
      <p:pic>
        <p:nvPicPr>
          <p:cNvPr id="14" name="Picture 6" descr="Image result for ugm"/>
          <p:cNvPicPr>
            <a:picLocks noChangeAspect="1" noChangeArrowheads="1"/>
          </p:cNvPicPr>
          <p:nvPr/>
        </p:nvPicPr>
        <p:blipFill>
          <a:blip r:embed="rId3" cstate="print"/>
          <a:srcRect/>
          <a:stretch>
            <a:fillRect/>
          </a:stretch>
        </p:blipFill>
        <p:spPr bwMode="auto">
          <a:xfrm>
            <a:off x="7924800" y="76201"/>
            <a:ext cx="944981" cy="99060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owerpoint-template-24">
  <a:themeElements>
    <a:clrScheme name="">
      <a:dk1>
        <a:srgbClr val="4D4D4D"/>
      </a:dk1>
      <a:lt1>
        <a:srgbClr val="FFFFFF"/>
      </a:lt1>
      <a:dk2>
        <a:srgbClr val="4D4D4D"/>
      </a:dk2>
      <a:lt2>
        <a:srgbClr val="142F9E"/>
      </a:lt2>
      <a:accent1>
        <a:srgbClr val="0C5FCA"/>
      </a:accent1>
      <a:accent2>
        <a:srgbClr val="007DF4"/>
      </a:accent2>
      <a:accent3>
        <a:srgbClr val="FFFFFF"/>
      </a:accent3>
      <a:accent4>
        <a:srgbClr val="404040"/>
      </a:accent4>
      <a:accent5>
        <a:srgbClr val="AAB6E1"/>
      </a:accent5>
      <a:accent6>
        <a:srgbClr val="0071DD"/>
      </a:accent6>
      <a:hlink>
        <a:srgbClr val="0CBEFD"/>
      </a:hlink>
      <a:folHlink>
        <a:srgbClr val="D3D3D3"/>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1999</TotalTime>
  <Words>517</Words>
  <Application>Microsoft Office PowerPoint</Application>
  <PresentationFormat>On-screen Show (4:3)</PresentationFormat>
  <Paragraphs>49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powerpoint-template-24</vt:lpstr>
      <vt:lpstr>  Palm Oil Plantation Area Clusterization for Monitoring </vt:lpstr>
      <vt:lpstr>INTRODUCTION </vt:lpstr>
      <vt:lpstr>Problem</vt:lpstr>
      <vt:lpstr>Solve</vt:lpstr>
      <vt:lpstr>Related Works</vt:lpstr>
      <vt:lpstr>Methodology</vt:lpstr>
      <vt:lpstr>Feature Extraction</vt:lpstr>
      <vt:lpstr>Slide 8</vt:lpstr>
      <vt:lpstr>K-Means Clustering</vt:lpstr>
      <vt:lpstr>Slide 10</vt:lpstr>
      <vt:lpstr>Slide 11</vt:lpstr>
      <vt:lpstr>Experiment Results</vt:lpstr>
      <vt:lpstr>Slide 13</vt:lpstr>
      <vt:lpstr>Results</vt:lpstr>
      <vt:lpstr>Conclusion</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Speech Recognition and Password Verification Using Local Spatiotemporal Features and Kernel Sparse Representation Classifier</dc:title>
  <dc:creator>user</dc:creator>
  <cp:lastModifiedBy>Aufaclav</cp:lastModifiedBy>
  <cp:revision>109</cp:revision>
  <dcterms:created xsi:type="dcterms:W3CDTF">2015-07-26T03:32:45Z</dcterms:created>
  <dcterms:modified xsi:type="dcterms:W3CDTF">2016-10-27T16:27:30Z</dcterms:modified>
</cp:coreProperties>
</file>